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4"/>
  </p:notesMasterIdLst>
  <p:handoutMasterIdLst>
    <p:handoutMasterId r:id="rId125"/>
  </p:handoutMasterIdLst>
  <p:sldIdLst>
    <p:sldId id="320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52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3" r:id="rId28"/>
    <p:sldId id="354" r:id="rId29"/>
    <p:sldId id="355" r:id="rId30"/>
    <p:sldId id="357" r:id="rId31"/>
    <p:sldId id="358" r:id="rId32"/>
    <p:sldId id="421" r:id="rId33"/>
    <p:sldId id="361" r:id="rId34"/>
    <p:sldId id="362" r:id="rId35"/>
    <p:sldId id="422" r:id="rId36"/>
    <p:sldId id="365" r:id="rId37"/>
    <p:sldId id="366" r:id="rId38"/>
    <p:sldId id="367" r:id="rId39"/>
    <p:sldId id="423" r:id="rId40"/>
    <p:sldId id="371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2" r:id="rId50"/>
    <p:sldId id="384" r:id="rId51"/>
    <p:sldId id="385" r:id="rId52"/>
    <p:sldId id="386" r:id="rId53"/>
    <p:sldId id="387" r:id="rId54"/>
    <p:sldId id="388" r:id="rId55"/>
    <p:sldId id="389" r:id="rId56"/>
    <p:sldId id="424" r:id="rId57"/>
    <p:sldId id="392" r:id="rId58"/>
    <p:sldId id="393" r:id="rId59"/>
    <p:sldId id="394" r:id="rId60"/>
    <p:sldId id="395" r:id="rId61"/>
    <p:sldId id="396" r:id="rId62"/>
    <p:sldId id="397" r:id="rId63"/>
    <p:sldId id="399" r:id="rId64"/>
    <p:sldId id="425" r:id="rId65"/>
    <p:sldId id="402" r:id="rId66"/>
    <p:sldId id="403" r:id="rId67"/>
    <p:sldId id="404" r:id="rId68"/>
    <p:sldId id="406" r:id="rId69"/>
    <p:sldId id="407" r:id="rId70"/>
    <p:sldId id="408" r:id="rId71"/>
    <p:sldId id="409" r:id="rId72"/>
    <p:sldId id="411" r:id="rId73"/>
    <p:sldId id="412" r:id="rId74"/>
    <p:sldId id="426" r:id="rId75"/>
    <p:sldId id="416" r:id="rId76"/>
    <p:sldId id="417" r:id="rId77"/>
    <p:sldId id="419" r:id="rId78"/>
    <p:sldId id="457" r:id="rId79"/>
    <p:sldId id="427" r:id="rId80"/>
    <p:sldId id="428" r:id="rId81"/>
    <p:sldId id="429" r:id="rId82"/>
    <p:sldId id="430" r:id="rId83"/>
    <p:sldId id="432" r:id="rId84"/>
    <p:sldId id="433" r:id="rId85"/>
    <p:sldId id="434" r:id="rId86"/>
    <p:sldId id="435" r:id="rId87"/>
    <p:sldId id="437" r:id="rId88"/>
    <p:sldId id="439" r:id="rId89"/>
    <p:sldId id="440" r:id="rId90"/>
    <p:sldId id="458" r:id="rId91"/>
    <p:sldId id="443" r:id="rId92"/>
    <p:sldId id="444" r:id="rId93"/>
    <p:sldId id="459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61" r:id="rId105"/>
    <p:sldId id="470" r:id="rId106"/>
    <p:sldId id="465" r:id="rId107"/>
    <p:sldId id="471" r:id="rId108"/>
    <p:sldId id="467" r:id="rId109"/>
    <p:sldId id="468" r:id="rId110"/>
    <p:sldId id="472" r:id="rId111"/>
    <p:sldId id="473" r:id="rId112"/>
    <p:sldId id="474" r:id="rId113"/>
    <p:sldId id="475" r:id="rId114"/>
    <p:sldId id="476" r:id="rId115"/>
    <p:sldId id="477" r:id="rId116"/>
    <p:sldId id="479" r:id="rId117"/>
    <p:sldId id="480" r:id="rId118"/>
    <p:sldId id="482" r:id="rId119"/>
    <p:sldId id="483" r:id="rId120"/>
    <p:sldId id="484" r:id="rId121"/>
    <p:sldId id="486" r:id="rId122"/>
    <p:sldId id="460" r:id="rId12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>
        <p:scale>
          <a:sx n="75" d="100"/>
          <a:sy n="75" d="100"/>
        </p:scale>
        <p:origin x="-123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50.xml"/><Relationship Id="rId18" Type="http://schemas.openxmlformats.org/officeDocument/2006/relationships/slide" Target="slides/slide57.xml"/><Relationship Id="rId26" Type="http://schemas.openxmlformats.org/officeDocument/2006/relationships/slide" Target="slides/slide70.xml"/><Relationship Id="rId39" Type="http://schemas.openxmlformats.org/officeDocument/2006/relationships/slide" Target="slides/slide95.xml"/><Relationship Id="rId21" Type="http://schemas.openxmlformats.org/officeDocument/2006/relationships/slide" Target="slides/slide60.xml"/><Relationship Id="rId34" Type="http://schemas.openxmlformats.org/officeDocument/2006/relationships/slide" Target="slides/slide85.xml"/><Relationship Id="rId42" Type="http://schemas.openxmlformats.org/officeDocument/2006/relationships/slide" Target="slides/slide98.xml"/><Relationship Id="rId7" Type="http://schemas.openxmlformats.org/officeDocument/2006/relationships/slide" Target="slides/slide43.xml"/><Relationship Id="rId2" Type="http://schemas.openxmlformats.org/officeDocument/2006/relationships/slide" Target="slides/slide36.xml"/><Relationship Id="rId16" Type="http://schemas.openxmlformats.org/officeDocument/2006/relationships/slide" Target="slides/slide53.xml"/><Relationship Id="rId29" Type="http://schemas.openxmlformats.org/officeDocument/2006/relationships/slide" Target="slides/slide77.xml"/><Relationship Id="rId1" Type="http://schemas.openxmlformats.org/officeDocument/2006/relationships/slide" Target="slides/slide33.xml"/><Relationship Id="rId6" Type="http://schemas.openxmlformats.org/officeDocument/2006/relationships/slide" Target="slides/slide42.xml"/><Relationship Id="rId11" Type="http://schemas.openxmlformats.org/officeDocument/2006/relationships/slide" Target="slides/slide47.xml"/><Relationship Id="rId24" Type="http://schemas.openxmlformats.org/officeDocument/2006/relationships/slide" Target="slides/slide68.xml"/><Relationship Id="rId32" Type="http://schemas.openxmlformats.org/officeDocument/2006/relationships/slide" Target="slides/slide83.xml"/><Relationship Id="rId37" Type="http://schemas.openxmlformats.org/officeDocument/2006/relationships/slide" Target="slides/slide88.xml"/><Relationship Id="rId40" Type="http://schemas.openxmlformats.org/officeDocument/2006/relationships/slide" Target="slides/slide96.xml"/><Relationship Id="rId45" Type="http://schemas.openxmlformats.org/officeDocument/2006/relationships/slide" Target="slides/slide106.xml"/><Relationship Id="rId5" Type="http://schemas.openxmlformats.org/officeDocument/2006/relationships/slide" Target="slides/slide41.xml"/><Relationship Id="rId15" Type="http://schemas.openxmlformats.org/officeDocument/2006/relationships/slide" Target="slides/slide52.xml"/><Relationship Id="rId23" Type="http://schemas.openxmlformats.org/officeDocument/2006/relationships/slide" Target="slides/slide66.xml"/><Relationship Id="rId28" Type="http://schemas.openxmlformats.org/officeDocument/2006/relationships/slide" Target="slides/slide76.xml"/><Relationship Id="rId36" Type="http://schemas.openxmlformats.org/officeDocument/2006/relationships/slide" Target="slides/slide87.xml"/><Relationship Id="rId10" Type="http://schemas.openxmlformats.org/officeDocument/2006/relationships/slide" Target="slides/slide46.xml"/><Relationship Id="rId19" Type="http://schemas.openxmlformats.org/officeDocument/2006/relationships/slide" Target="slides/slide58.xml"/><Relationship Id="rId31" Type="http://schemas.openxmlformats.org/officeDocument/2006/relationships/slide" Target="slides/slide80.xml"/><Relationship Id="rId44" Type="http://schemas.openxmlformats.org/officeDocument/2006/relationships/slide" Target="slides/slide100.xml"/><Relationship Id="rId4" Type="http://schemas.openxmlformats.org/officeDocument/2006/relationships/slide" Target="slides/slide40.xml"/><Relationship Id="rId9" Type="http://schemas.openxmlformats.org/officeDocument/2006/relationships/slide" Target="slides/slide45.xml"/><Relationship Id="rId14" Type="http://schemas.openxmlformats.org/officeDocument/2006/relationships/slide" Target="slides/slide51.xml"/><Relationship Id="rId22" Type="http://schemas.openxmlformats.org/officeDocument/2006/relationships/slide" Target="slides/slide65.xml"/><Relationship Id="rId27" Type="http://schemas.openxmlformats.org/officeDocument/2006/relationships/slide" Target="slides/slide75.xml"/><Relationship Id="rId30" Type="http://schemas.openxmlformats.org/officeDocument/2006/relationships/slide" Target="slides/slide79.xml"/><Relationship Id="rId35" Type="http://schemas.openxmlformats.org/officeDocument/2006/relationships/slide" Target="slides/slide86.xml"/><Relationship Id="rId43" Type="http://schemas.openxmlformats.org/officeDocument/2006/relationships/slide" Target="slides/slide99.xml"/><Relationship Id="rId8" Type="http://schemas.openxmlformats.org/officeDocument/2006/relationships/slide" Target="slides/slide44.xml"/><Relationship Id="rId3" Type="http://schemas.openxmlformats.org/officeDocument/2006/relationships/slide" Target="slides/slide37.xml"/><Relationship Id="rId12" Type="http://schemas.openxmlformats.org/officeDocument/2006/relationships/slide" Target="slides/slide49.xml"/><Relationship Id="rId17" Type="http://schemas.openxmlformats.org/officeDocument/2006/relationships/slide" Target="slides/slide54.xml"/><Relationship Id="rId25" Type="http://schemas.openxmlformats.org/officeDocument/2006/relationships/slide" Target="slides/slide69.xml"/><Relationship Id="rId33" Type="http://schemas.openxmlformats.org/officeDocument/2006/relationships/slide" Target="slides/slide84.xml"/><Relationship Id="rId38" Type="http://schemas.openxmlformats.org/officeDocument/2006/relationships/slide" Target="slides/slide91.xml"/><Relationship Id="rId20" Type="http://schemas.openxmlformats.org/officeDocument/2006/relationships/slide" Target="slides/slide59.xml"/><Relationship Id="rId4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10/8/2010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10/8/2010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38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43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44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47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50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51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325D5C-A5E0-40AD-B692-B407044178D2}" type="slidenum">
              <a:rPr lang="en-US" smtClean="0"/>
              <a:pPr/>
              <a:t>52</a:t>
            </a:fld>
            <a:r>
              <a:rPr lang="en-US" dirty="0" smtClean="0"/>
              <a:t>##</a:t>
            </a:r>
          </a:p>
        </p:txBody>
      </p:sp>
      <p:sp>
        <p:nvSpPr>
          <p:cNvPr id="110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DAEB2E-777E-4584-A221-E86BD1463A42}" type="slidenum">
              <a:rPr lang="en-US" smtClean="0"/>
              <a:pPr/>
              <a:t>53</a:t>
            </a:fld>
            <a:r>
              <a:rPr lang="en-US" dirty="0" smtClean="0"/>
              <a:t>##</a:t>
            </a: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54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56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57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59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65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66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68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69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72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76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77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7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7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012F7-A59F-4664-8673-C7BF36E4AB50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47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88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89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90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31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91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93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95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97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98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101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102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103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104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2743201"/>
            <a:ext cx="82296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8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4694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  <p:sldLayoutId id="2147483704" r:id="rId7"/>
    <p:sldLayoutId id="2147483705" r:id="rId8"/>
    <p:sldLayoutId id="21474837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wireshar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Web-Qualit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reference.com/html/tools/coloriz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15240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HTTP, HTML, Text, Images, Tables, Forms, CSS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/>
              <a:t>Svetlin Nakov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771" y="4653645"/>
            <a:ext cx="3434858" cy="1594756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9077">
            <a:off x="609600" y="3218577"/>
            <a:ext cx="2057400" cy="18109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375943"/>
            <a:ext cx="1752600" cy="171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4880420"/>
            <a:ext cx="1590675" cy="136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847328">
            <a:off x="917223" y="730411"/>
            <a:ext cx="1749777" cy="1501629"/>
          </a:xfrm>
          <a:prstGeom prst="roundRect">
            <a:avLst>
              <a:gd name="adj" fmla="val 907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5757">
            <a:off x="3749999" y="522388"/>
            <a:ext cx="2160259" cy="1907760"/>
          </a:xfrm>
          <a:prstGeom prst="roundRect">
            <a:avLst>
              <a:gd name="adj" fmla="val 751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8758" y="3655918"/>
            <a:ext cx="1243473" cy="99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Hyper Text Markup Language (HTML)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Formatted text with images and 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and displayed by Web 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web (HTML) page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CSS styles 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images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 </a:t>
            </a:r>
            <a:r>
              <a:rPr lang="en-US" dirty="0"/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1219" b="2518"/>
          <a:stretch/>
        </p:blipFill>
        <p:spPr bwMode="auto">
          <a:xfrm>
            <a:off x="4914900" y="3733800"/>
            <a:ext cx="3086100" cy="2273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Password input – acts like normal text field but hides the text with * signs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Multiple select field – code is like drop down but displays list of items to select</a:t>
            </a:r>
            <a:endParaRPr lang="bg-BG" sz="3000" dirty="0" smtClean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value=""&gt;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HTML Forms – Example</a:t>
            </a:r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479426" y="838200"/>
            <a:ext cx="8207374" cy="59400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&lt;p&gt;Degree: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selected="true"&gt;Master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 Name: &lt;input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Last Name: &lt;input type="text" name="lastname"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Student ID: &lt;input type="password" name="studentid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                   &lt;!– the example continues --&gt;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781800" y="673410"/>
            <a:ext cx="167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920889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checked="true"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E-mail: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readonly="true"&gt;TERMS AND CONDITIONS By clicking the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button you agree to submit 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name="button" value="Send Form"/&gt;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876800" y="874643"/>
            <a:ext cx="3733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(continuation)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34988" y="914400"/>
            <a:ext cx="8075612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Gender: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value="Male"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checked="true" /&gt; 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name="gender" type="radio" value="Female"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Female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E-mail: &lt;input type="text" name="email" value=""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&lt;textarea name="terms" cols="30" rows="4"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readonly="true"&gt;TERMS AND CONDITIONS By clicking the 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Send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button you agree to submit this form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&lt;/textarea&gt;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name="button" value="Send Form"/&gt;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37" y="1587258"/>
            <a:ext cx="3003963" cy="466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77000" y="874643"/>
            <a:ext cx="21336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35362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3962400" y="3257794"/>
            <a:ext cx="5075238" cy="131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</a:t>
            </a:r>
            <a:r>
              <a:rPr lang="en-US" sz="2800" b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 </a:t>
            </a:r>
            <a:r>
              <a:rPr lang="en-US" sz="2800" b="1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Cascading </a:t>
            </a: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Stylesheets</a:t>
            </a:r>
          </a:p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Very Quick Introduction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30" y="0"/>
            <a:ext cx="316357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85800"/>
            <a:ext cx="1781175" cy="15621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 descr="http://farm1.static.flickr.com/44/106960641_1473a4f0a7.jpg?v=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67" y="4930775"/>
            <a:ext cx="1858433" cy="1393825"/>
          </a:xfrm>
          <a:prstGeom prst="roundRect">
            <a:avLst>
              <a:gd name="adj" fmla="val 48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" y="4419600"/>
            <a:ext cx="2814955" cy="1816100"/>
          </a:xfrm>
          <a:prstGeom prst="roundRect">
            <a:avLst>
              <a:gd name="adj" fmla="val 967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800" dirty="0" smtClean="0"/>
              <a:t>CSS Introduction</a:t>
            </a:r>
            <a:endParaRPr lang="bg-BG" sz="4800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61013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Markup language, used to describe the presentation of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Defines sizes, fonts, colors, layout, etc.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content accessibility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Improves flexibility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Because of CSS all HTML presentation tags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 &lt;center&gt; &lt;b&gt;</a:t>
            </a:r>
            <a:r>
              <a:rPr lang="en-US" sz="3000" dirty="0" smtClean="0"/>
              <a:t> etc.</a:t>
            </a: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Simple syntax, based on English words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Contains of set of cascading rules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Rule consists of one or more selectors and declaration block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Declaration block consists of one or more semicolon-terminated declarations in curly braces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Declaration consists of property, a colon </a:t>
            </a:r>
            <a:r>
              <a:rPr lang="en-US" sz="3000" dirty="0" smtClean="0">
                <a:sym typeface="Wingdings" pitchFamily="2" charset="2"/>
              </a:rPr>
              <a:t>and value</a:t>
            </a:r>
            <a:endParaRPr lang="bg-BG" sz="3000" dirty="0" smtClean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55650" y="55626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 { color: green }</a:t>
            </a:r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All elements of specific type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Those that mach specific attribute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/>
              <a:t>Elements may be matched depending on how they are nested in the document (HTML</a:t>
            </a:r>
            <a:r>
              <a:rPr lang="en-US" dirty="0" smtClean="0"/>
              <a:t>)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Pseudo-classes define further behavior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Appended to a selector 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Examples: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:first-letter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Not all browser support them </a:t>
            </a:r>
            <a:r>
              <a:rPr lang="en-US" dirty="0" smtClean="0"/>
              <a:t>well</a:t>
            </a:r>
            <a:endParaRPr lang="bg-BG" dirty="0"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</a:t>
            </a:r>
            <a:r>
              <a:rPr lang="en-US" dirty="0" smtClean="0"/>
              <a:t>(3)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5870575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Three primary types of selectors:</a:t>
            </a:r>
          </a:p>
          <a:p>
            <a:pPr lvl="1">
              <a:spcBef>
                <a:spcPts val="0"/>
              </a:spcBef>
              <a:defRPr/>
            </a:pPr>
            <a:r>
              <a:rPr lang="en-US" sz="2600" dirty="0" smtClean="0"/>
              <a:t>By tag: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{font-face: Verdana}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{color:#FF0000}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646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.class_name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231487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 </a:t>
            </a:r>
            <a:r>
              <a:rPr lang="en-US" dirty="0" smtClean="0"/>
              <a:t>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/>
              <a:t>Match elements, relative to their placement in document: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will match all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600" dirty="0" smtClean="0"/>
              <a:t> tags that are descendants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 (may not be direct child!)</a:t>
            </a:r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dirty="0" smtClean="0"/>
              <a:t> - universal selector:</a:t>
            </a:r>
          </a:p>
          <a:p>
            <a:pPr>
              <a:lnSpc>
                <a:spcPct val="85000"/>
              </a:lnSpc>
              <a:spcBef>
                <a:spcPct val="60000"/>
              </a:spcBef>
              <a:buFontTx/>
              <a:buNone/>
              <a:defRPr/>
            </a:pPr>
            <a:r>
              <a:rPr lang="en-US" sz="2600" dirty="0" smtClean="0">
                <a:latin typeface="Courier New" pitchFamily="49" charset="0"/>
              </a:rPr>
              <a:t/>
            </a:r>
            <a:br>
              <a:rPr lang="en-US" sz="2600" dirty="0" smtClean="0">
                <a:latin typeface="Courier New" pitchFamily="49" charset="0"/>
              </a:rPr>
            </a:br>
            <a:r>
              <a:rPr lang="en-US" sz="2600" dirty="0" smtClean="0"/>
              <a:t>will match all child nodes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dirty="0" smtClean="0"/>
              <a:t> tag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dirty="0" smtClean="0"/>
              <a:t> selector – used to match “following” tag: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26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2600" dirty="0" smtClean="0"/>
              <a:t>	will match all elements with class name </a:t>
            </a:r>
            <a:r>
              <a:rPr lang="en-US" sz="2600" dirty="0" smtClean="0">
                <a:latin typeface="Courier New" pitchFamily="49" charset="0"/>
              </a:rPr>
              <a:t>link</a:t>
            </a:r>
            <a:r>
              <a:rPr lang="en-US" sz="2600" dirty="0" smtClean="0"/>
              <a:t> that appear immediately after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dirty="0" smtClean="0"/>
              <a:t> tag</a:t>
            </a:r>
            <a:endParaRPr lang="bg-BG" sz="2600" dirty="0" smtClean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778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67325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Main Components of WWW: HTML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HTML is straight-forward and easy to learn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Simplest HTML documents are plain text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Easy to add formatting, references, bullets, etc.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Images can be added as separate files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automatically generated by authoring programs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Tools to aid users in creating HTML files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FrontPage, Dreamweaver,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</a:t>
            </a:r>
            <a:endParaRPr lang="bg-BG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styles</a:t>
            </a:r>
            <a:endParaRPr lang="en-US" i="1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Individual element’s style defined using </a:t>
            </a:r>
            <a:r>
              <a:rPr lang="en-US" sz="2900" dirty="0" smtClean="0">
                <a:latin typeface="Courier New" pitchFamily="49" charset="0"/>
              </a:rPr>
              <a:t>style </a:t>
            </a:r>
            <a:r>
              <a:rPr lang="en-US" sz="2900" dirty="0" smtClean="0"/>
              <a:t>attribute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Contains only declaration, no selectors:</a:t>
            </a:r>
            <a:endParaRPr lang="en-US" sz="19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buFontTx/>
              <a:buNone/>
              <a:defRPr/>
            </a:pPr>
            <a:endParaRPr lang="en-US" sz="19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Override any other styles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Apply to all descendant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900" dirty="0" smtClean="0"/>
              <a:t>Used for styles that are not needed anywhere else on site</a:t>
            </a:r>
            <a:endParaRPr lang="bg-BG" sz="2100" dirty="0" smtClean="0"/>
          </a:p>
        </p:txBody>
      </p:sp>
      <p:sp>
        <p:nvSpPr>
          <p:cNvPr id="985092" name="Rectangle 4"/>
          <p:cNvSpPr>
            <a:spLocks noChangeArrowheads="1"/>
          </p:cNvSpPr>
          <p:nvPr/>
        </p:nvSpPr>
        <p:spPr bwMode="auto">
          <a:xfrm>
            <a:off x="827088" y="3302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 = "font-size: 20 pt; color: #0000FF"&gt;</a:t>
            </a: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Inline Styles: Example</a:t>
            </a:r>
            <a:endParaRPr lang="bg-BG" smtClean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228600" y="990600"/>
            <a:ext cx="86868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xmlns="http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www.w3.org/1999/xhtml" 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xml:lang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Separate multiple styles with a semicolon--&gt;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more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:#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0000FF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more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018453" y="61061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990600"/>
            <a:ext cx="8686800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xmlns="http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www.w3.org/1999/xhtml" 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xml:lang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&lt;!--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Separate multiple styles with a semicolon--&gt;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more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:#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0000FF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more text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18453" y="61061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 (2)</a:t>
            </a:r>
            <a:endParaRPr lang="bg-BG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12" y="2098766"/>
            <a:ext cx="4652288" cy="3921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Embedded in the html in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&lt;style&gt; </a:t>
            </a:r>
            <a:r>
              <a:rPr lang="en-US" dirty="0" smtClean="0"/>
              <a:t>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/>
              <a:t>Apply to the whole document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900" dirty="0" smtClean="0"/>
              <a:t> attribute specifies the MIME type</a:t>
            </a:r>
          </a:p>
          <a:p>
            <a:pPr lvl="2">
              <a:lnSpc>
                <a:spcPct val="95000"/>
              </a:lnSpc>
              <a:defRPr/>
            </a:pPr>
            <a:r>
              <a:rPr lang="en-US" dirty="0" smtClean="0"/>
              <a:t>MIME is a standard for specifying the format of content</a:t>
            </a:r>
          </a:p>
          <a:p>
            <a:pPr lvl="2">
              <a:lnSpc>
                <a:spcPct val="95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</a:p>
          <a:p>
            <a:pPr lvl="1">
              <a:lnSpc>
                <a:spcPct val="95000"/>
              </a:lnSpc>
              <a:defRPr/>
            </a:pPr>
            <a:r>
              <a:rPr lang="en-US" sz="2900" dirty="0" smtClean="0"/>
              <a:t>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2900" dirty="0" smtClean="0"/>
              <a:t> tag is placed in the </a:t>
            </a:r>
            <a:r>
              <a:rPr lang="en-US" sz="29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900" dirty="0" smtClean="0"/>
              <a:t> section of the document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Used for document-specific style</a:t>
            </a:r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5240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Embedded Styles: Example</a:t>
            </a:r>
            <a:endParaRPr lang="bg-BG" sz="3600" smtClean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228600" y="1356985"/>
            <a:ext cx="8686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Transitional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//EN"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 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 #8000FF;color: 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 Arial, sans-serif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 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 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 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3886200" y="8382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(2)</a:t>
            </a:r>
            <a:endParaRPr lang="bg-BG" sz="3600" dirty="0" smtClean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55650" y="1676058"/>
            <a:ext cx="7632700" cy="4115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81200" y="1686580"/>
            <a:ext cx="647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 (continued)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8600" y="1356985"/>
            <a:ext cx="86868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Transitional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//EN"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 xml:lang="en"&gt;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 #8000FF;color: 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 Arial, sans-serif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 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 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 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886200" y="8382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Embedded Styles: Example (3)</a:t>
            </a:r>
            <a:endParaRPr lang="bg-BG" sz="36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4953000" cy="45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External linking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Separate pages can all use same style sheet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Only modify a single file to change styles across your site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Specifies a relationship between current document and another </a:t>
            </a:r>
            <a:r>
              <a:rPr lang="en-US" sz="2800" dirty="0" smtClean="0"/>
              <a:t>document</a:t>
            </a:r>
          </a:p>
          <a:p>
            <a:pPr lvl="1">
              <a:lnSpc>
                <a:spcPct val="100000"/>
              </a:lnSpc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 can only be in the header</a:t>
            </a:r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4784669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219200"/>
            <a:ext cx="76327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      {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727380" y="1223962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</a:t>
            </a:r>
            <a:r>
              <a:rPr lang="en-US" smtClean="0"/>
              <a:t>: Example (2)</a:t>
            </a:r>
            <a:endParaRPr lang="bg-BG" dirty="0" smtClean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11188" y="1523860"/>
            <a:ext cx="7923212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www.w3.org/TR/xhtml1/DTD/xhtml1-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transitional.dtd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xml:lang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 lang="en"&gt;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="styles.css"  /&gt;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h1&gt;Shopping list for &lt;em&gt;Monday&lt;/em&gt;:&lt;/h1&gt;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&lt;-- The Example Continues --&gt;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4981575" y="100951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612775" y="1392972"/>
            <a:ext cx="7920038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HTML Example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align="center"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store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6600" y="1229380"/>
            <a:ext cx="5256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 (continued)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755650" y="1203325"/>
            <a:ext cx="777716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store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"&gt;Go to the Grocery store&lt;/a&gt;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71625"/>
            <a:ext cx="5029200" cy="46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Main Components of WWW: 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rotocol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protocol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Reliance on a global URL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Resource metadata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Text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35362" y="1600200"/>
            <a:ext cx="5608638" cy="636587"/>
          </a:xfrm>
        </p:spPr>
        <p:txBody>
          <a:bodyPr/>
          <a:lstStyle/>
          <a:p>
            <a:r>
              <a:rPr lang="en-US" sz="4600" dirty="0"/>
              <a:t>The HTTP Protocol</a:t>
            </a:r>
            <a:endParaRPr lang="bg-BG" sz="4600" dirty="0"/>
          </a:p>
        </p:txBody>
      </p:sp>
      <p:sp>
        <p:nvSpPr>
          <p:cNvPr id="474115" name="Rectangle 3"/>
          <p:cNvSpPr>
            <a:spLocks noChangeArrowheads="1"/>
          </p:cNvSpPr>
          <p:nvPr/>
        </p:nvSpPr>
        <p:spPr bwMode="auto">
          <a:xfrm>
            <a:off x="3382962" y="2209800"/>
            <a:ext cx="5608638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HTTP Works?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122" name="Picture 2" descr="http://a0.twimg.com/profile_images/508686584/Twitter_logo_of_The_works_big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2978150" cy="2978150"/>
          </a:xfrm>
          <a:prstGeom prst="roundRect">
            <a:avLst>
              <a:gd name="adj" fmla="val 43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2743200"/>
            <a:ext cx="4495800" cy="3589447"/>
          </a:xfrm>
          <a:prstGeom prst="roundRect">
            <a:avLst>
              <a:gd name="adj" fmla="val 5631"/>
            </a:avLst>
          </a:prstGeom>
          <a:noFill/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650" y="4318000"/>
            <a:ext cx="1738312" cy="176688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1438"/>
            <a:ext cx="7059613" cy="909637"/>
          </a:xfrm>
        </p:spPr>
        <p:txBody>
          <a:bodyPr anchor="ctr" anchorCtr="0"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19200"/>
            <a:ext cx="4092575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Client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Requests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browser</a:t>
            </a:r>
            <a:endParaRPr lang="en-US" dirty="0"/>
          </a:p>
        </p:txBody>
      </p:sp>
      <p:sp>
        <p:nvSpPr>
          <p:cNvPr id="4761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9163" y="1219200"/>
            <a:ext cx="4110037" cy="227171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Server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Running on end host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Provides service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E.g., Web server</a:t>
            </a:r>
          </a:p>
        </p:txBody>
      </p:sp>
      <p:pic>
        <p:nvPicPr>
          <p:cNvPr id="476165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25" y="4059238"/>
            <a:ext cx="1868488" cy="1773237"/>
          </a:xfrm>
          <a:prstGeom prst="rect">
            <a:avLst/>
          </a:prstGeom>
          <a:noFill/>
        </p:spPr>
      </p:pic>
      <p:pic>
        <p:nvPicPr>
          <p:cNvPr id="476166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613" y="4335463"/>
            <a:ext cx="2497137" cy="1535112"/>
          </a:xfrm>
          <a:prstGeom prst="rect">
            <a:avLst/>
          </a:prstGeom>
          <a:noFill/>
        </p:spPr>
      </p:pic>
      <p:sp>
        <p:nvSpPr>
          <p:cNvPr id="476167" name="Freeform 7"/>
          <p:cNvSpPr>
            <a:spLocks/>
          </p:cNvSpPr>
          <p:nvPr/>
        </p:nvSpPr>
        <p:spPr bwMode="auto">
          <a:xfrm>
            <a:off x="2789257" y="38608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8" name="Freeform 8"/>
          <p:cNvSpPr>
            <a:spLocks/>
          </p:cNvSpPr>
          <p:nvPr/>
        </p:nvSpPr>
        <p:spPr bwMode="auto">
          <a:xfrm flipH="1" flipV="1">
            <a:off x="2789255" y="55181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6169" name="Text Box 9"/>
          <p:cNvSpPr txBox="1">
            <a:spLocks noChangeArrowheads="1"/>
          </p:cNvSpPr>
          <p:nvPr/>
        </p:nvSpPr>
        <p:spPr bwMode="auto">
          <a:xfrm>
            <a:off x="3268239" y="4191000"/>
            <a:ext cx="230063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3347073" y="5416550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646113" y="1600200"/>
            <a:ext cx="78867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/courses/archive/spring06/cos461/ HTTP/1.1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www.cs.princeton.edu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sz="3600" dirty="0"/>
              <a:t>Example: Hyper Text Transfer Protocol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684213" y="3735455"/>
            <a:ext cx="78486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6 Feb 2006 13:09:03 GMT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Netscape-Enterprise/3.5.1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Mon, 6 Feb  2006 11:12:23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477189" name="Text Box 5"/>
          <p:cNvSpPr txBox="1">
            <a:spLocks noChangeArrowheads="1"/>
          </p:cNvSpPr>
          <p:nvPr/>
        </p:nvSpPr>
        <p:spPr bwMode="auto">
          <a:xfrm>
            <a:off x="601662" y="939225"/>
            <a:ext cx="31321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request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810000" y="2656952"/>
            <a:ext cx="3289300" cy="1379101"/>
          </a:xfrm>
          <a:prstGeom prst="wedgeRoundRectCallout">
            <a:avLst>
              <a:gd name="adj1" fmla="val -113500"/>
              <a:gd name="adj2" fmla="val -41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029200" y="5171552"/>
            <a:ext cx="3297237" cy="1379101"/>
          </a:xfrm>
          <a:prstGeom prst="wedgeRoundRectCallout">
            <a:avLst>
              <a:gd name="adj1" fmla="val -149785"/>
              <a:gd name="adj2" fmla="val -2354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1662" y="3124200"/>
            <a:ext cx="3208338" cy="584775"/>
          </a:xfrm>
          <a:prstGeom prst="rect">
            <a:avLst/>
          </a:prstGeom>
        </p:spPr>
        <p:txBody>
          <a:bodyPr/>
          <a:lstStyle/>
          <a:p>
            <a:pPr marL="319088" indent="-319088" eaLnBrk="0" hangingPunct="0"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 </a:t>
            </a: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response</a:t>
            </a:r>
            <a:endParaRPr lang="bg-BG" sz="3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Request Message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3803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Request message sent by a client consists of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Request </a:t>
            </a:r>
            <a:r>
              <a:rPr lang="en-US" sz="2800" dirty="0" smtClean="0"/>
              <a:t>line – request </a:t>
            </a:r>
            <a:r>
              <a:rPr lang="en-US" sz="2800" dirty="0"/>
              <a:t>method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  <a:r>
              <a:rPr lang="en-US" sz="2800" dirty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</a:t>
            </a:r>
            <a:r>
              <a:rPr lang="en-US" sz="2800" dirty="0" smtClean="0"/>
              <a:t>ST,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  <a:r>
              <a:rPr lang="en-US" sz="2800" dirty="0"/>
              <a:t>, </a:t>
            </a:r>
            <a:r>
              <a:rPr lang="en-US" sz="2800" dirty="0" smtClean="0"/>
              <a:t>...), resource URI, </a:t>
            </a:r>
            <a:r>
              <a:rPr lang="en-US" sz="2800" dirty="0"/>
              <a:t>and protocol version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Request </a:t>
            </a:r>
            <a:r>
              <a:rPr lang="en-US" sz="2800" dirty="0" smtClean="0"/>
              <a:t>headers – additional parameters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Body – optional data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E.g. posted form data, files, etc.</a:t>
            </a:r>
            <a:endParaRPr lang="en-US" sz="2600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873126" y="4953000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22313" y="1929348"/>
            <a:ext cx="7659687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/academy/winter-2009-2010.aspx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124485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46113" y="1447800"/>
            <a:ext cx="7742237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LOGIN_PASS=taina-maina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9144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POST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WWW and the HTTP protocol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Request-response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GET vs. POST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HTML Basics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Text, Images, Tables, 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Styling Web content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6020" y="1463040"/>
            <a:ext cx="1805940" cy="176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6020" y="4114800"/>
            <a:ext cx="2319337" cy="1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Conditional HTTP GET – </a:t>
            </a:r>
            <a:r>
              <a:rPr lang="en-US" sz="3700" dirty="0"/>
              <a:t>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646113" y="1676400"/>
            <a:ext cx="77422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/academy/join.aspx HTTP/1.1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www.telerik.com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2010 11:12:23 GMT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812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23850" y="3505200"/>
            <a:ext cx="8496300" cy="29718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Fetches the </a:t>
            </a:r>
            <a:r>
              <a:rPr lang="en-US" sz="3000" dirty="0"/>
              <a:t>resource only if it has been changed at the server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Server avoids wasting resources to send again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Returns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sz="2800" dirty="0"/>
              <a:t>” if </a:t>
            </a:r>
            <a:r>
              <a:rPr lang="en-US" sz="2800" dirty="0" smtClean="0"/>
              <a:t>the resource </a:t>
            </a:r>
            <a:r>
              <a:rPr lang="en-US" sz="2800" dirty="0"/>
              <a:t>has </a:t>
            </a:r>
            <a:r>
              <a:rPr lang="en-US" sz="2800" dirty="0" smtClean="0"/>
              <a:t>not been </a:t>
            </a:r>
            <a:r>
              <a:rPr lang="en-US" sz="2800" dirty="0"/>
              <a:t>changed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Or “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sz="2800" dirty="0"/>
              <a:t>” with the latest version otherwise</a:t>
            </a:r>
            <a:endParaRPr lang="bg-BG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04800" y="9906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conditional GET request: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F5FFC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Status line – protocol version, status code, status phrase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Response headers – provide some meta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Body – the contents of the response (the requested resource)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20726" y="4876800"/>
            <a:ext cx="77374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668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from the Web server: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646113" y="1915549"/>
            <a:ext cx="7742237" cy="3630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73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&lt;title&gt; Test &lt;/title&gt;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Test HTML page.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646113" y="1703360"/>
            <a:ext cx="7742237" cy="4697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1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/img/telerik-logo.gif was not found on this server.&lt;P&gt;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990600"/>
            <a:ext cx="8686800" cy="60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of HTTP response with error result: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request methods include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current value of resource, run a program at the server, …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 </a:t>
            </a:r>
            <a:r>
              <a:rPr lang="en-US" dirty="0"/>
              <a:t>the meta-data associated with a resource (headers only)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Update </a:t>
            </a:r>
            <a:r>
              <a:rPr lang="en-US" dirty="0"/>
              <a:t>a resource, provide input data to a program at the server,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HTTP Response Codes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success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304 Not Modified</a:t>
            </a:r>
            <a:r>
              <a:rPr lang="en-US" dirty="0"/>
              <a:t>”, "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dirty="0"/>
              <a:t>”)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“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503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Service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/>
              <a:t>”)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is used for redirecting the Web browser to another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2362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Cookie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Small state </a:t>
            </a:r>
            <a:r>
              <a:rPr lang="en-US" sz="2800" dirty="0" smtClean="0"/>
              <a:t>stored </a:t>
            </a:r>
            <a:r>
              <a:rPr lang="en-US" sz="2800" dirty="0"/>
              <a:t>by </a:t>
            </a:r>
            <a:r>
              <a:rPr lang="en-US" sz="2800" dirty="0" smtClean="0"/>
              <a:t>the client </a:t>
            </a:r>
            <a:r>
              <a:rPr lang="en-US" sz="2800" dirty="0"/>
              <a:t>on behalf of </a:t>
            </a:r>
            <a:r>
              <a:rPr lang="en-US" sz="2800" dirty="0" smtClean="0"/>
              <a:t>the server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Included in future </a:t>
            </a:r>
            <a:r>
              <a:rPr lang="en-US" sz="2800" dirty="0" smtClean="0"/>
              <a:t>HTTP requests </a:t>
            </a:r>
            <a:r>
              <a:rPr lang="en-US" sz="2800" dirty="0"/>
              <a:t>to the server</a:t>
            </a:r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910013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263" y="4186238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2652713" y="3284538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3783842" y="3394391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2690813" y="4781550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161876" y="3962400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2728912" y="5435600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396953" y="5318088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Developer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Wireshark packet analyzer (sniffer)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Intercepts the IP network traffic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reconstruct the HTTP conversation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project – </a:t>
            </a:r>
            <a:r>
              <a:rPr lang="en-US" dirty="0" smtClean="0">
                <a:hlinkClick r:id="rId2"/>
              </a:rPr>
              <a:t>www.wireshark.org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Firebug plug-in for Firefox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ultimate tool for monitoring, editing and debugging HTTP, HTML, CSS, JavaScript,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719546"/>
            <a:ext cx="1143000" cy="92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9" name="Picture 5" descr="http://www.security.org.my/uploads/wireshark-logo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1909193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1219201"/>
            <a:ext cx="82296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2021680"/>
            <a:ext cx="82296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6146" name="Picture 2" descr="http://www.webquestblog.com/image.axd?picture=2009%2F1%2FBasics300x300-roun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743200"/>
            <a:ext cx="3657600" cy="3622430"/>
          </a:xfrm>
          <a:prstGeom prst="roundRect">
            <a:avLst>
              <a:gd name="adj" fmla="val 28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me-blog.com/wp-content/uploads/2010/09/Business-Basi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37445">
            <a:off x="535315" y="3074428"/>
            <a:ext cx="3400197" cy="2257732"/>
          </a:xfrm>
          <a:prstGeom prst="roundRect">
            <a:avLst>
              <a:gd name="adj" fmla="val 110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9750" y="1628775"/>
            <a:ext cx="8207375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705600" y="1020554"/>
            <a:ext cx="18272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49" b="4226"/>
          <a:stretch/>
        </p:blipFill>
        <p:spPr bwMode="auto">
          <a:xfrm>
            <a:off x="3444229" y="4076981"/>
            <a:ext cx="4239271" cy="259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WWW and HTTP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3545680"/>
            <a:ext cx="8229600" cy="569120"/>
          </a:xfrm>
        </p:spPr>
        <p:txBody>
          <a:bodyPr/>
          <a:lstStyle/>
          <a:p>
            <a:r>
              <a:rPr lang="en-US" dirty="0" smtClean="0"/>
              <a:t>HTTP : the Driving Engine of the WWW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276350"/>
            <a:ext cx="2305050" cy="13906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5918" y="752475"/>
            <a:ext cx="2800350" cy="19145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http://www.tutorialspoint.com/images/htt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35558">
            <a:off x="731043" y="4343400"/>
            <a:ext cx="2976563" cy="1304926"/>
          </a:xfrm>
          <a:prstGeom prst="roundRect">
            <a:avLst>
              <a:gd name="adj" fmla="val 59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41262">
            <a:off x="5296570" y="4571207"/>
            <a:ext cx="2168412" cy="16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28775"/>
            <a:ext cx="8207375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447800"/>
            <a:ext cx="2209799" cy="527804"/>
          </a:xfrm>
          <a:prstGeom prst="wedgeRoundRectCallout">
            <a:avLst>
              <a:gd name="adj1" fmla="val -54973"/>
              <a:gd name="adj2" fmla="val 13501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200400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077496"/>
            <a:ext cx="5754145" cy="10467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514600" y="12192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423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This is some text that will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appear on the web page.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200400"/>
            <a:ext cx="5068345" cy="1447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27432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Formatting tags</a:t>
            </a:r>
            <a:endParaRPr lang="en-US" dirty="0" smtClean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8165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www.telerik.com.org/"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188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&lt;b&gt;This text is bold&lt;/b&gt;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this is &lt;u&gt;underlined&lt;/u&gt;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&lt;center&gt;Some centered text&lt;/center&gt;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Some Simple Tags </a:t>
            </a:r>
            <a:r>
              <a:rPr lang="en-US" dirty="0" smtClean="0"/>
              <a:t>– Example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&lt;a href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://www.devbg.org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"BASD"&gt;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link to some URL&lt;/a&gt;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&lt;b&gt;This text is bold&lt;/b&gt;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And this is &lt;u&gt;underlined&lt;/u&gt;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&lt;center&gt;Some centered text&lt;/center&gt;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00400"/>
            <a:ext cx="3429000" cy="326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Tags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Attributes specify their properties and behavior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Few attributes that apply to every element: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element is hovered with mouse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956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209800"/>
            <a:ext cx="4800600" cy="527804"/>
          </a:xfrm>
          <a:prstGeom prst="wedgeRoundRectCallout">
            <a:avLst>
              <a:gd name="adj1" fmla="val -36497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17613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9672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847671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5674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 style=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"background: skyblue"&gt;This 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0" y="1219200"/>
            <a:ext cx="24368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2775" y="1304865"/>
            <a:ext cx="7920038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align="center"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096000" y="1219200"/>
            <a:ext cx="2436813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5006" y="2286000"/>
            <a:ext cx="3590794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WWW =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World Wide Web</a:t>
            </a:r>
            <a:r>
              <a:rPr lang="en-US" dirty="0" smtClean="0"/>
              <a:t> = Web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space </a:t>
            </a:r>
            <a:r>
              <a:rPr lang="en-US" dirty="0"/>
              <a:t>in Internet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service in Internet (like E-mail, DNS, ...)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set of documents (and other resources) located on different Internet servers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Accessed through standard protocols like HTTP, HTTPS and FTP by their URL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servers</a:t>
            </a:r>
            <a:r>
              <a:rPr lang="en-US" dirty="0"/>
              <a:t> provide Web content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browsers</a:t>
            </a:r>
            <a:r>
              <a:rPr lang="en-US" dirty="0"/>
              <a:t> 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smtClean="0"/>
              <a:t>The </a:t>
            </a:r>
            <a:r>
              <a:rPr lang="en-US" sz="3600" noProof="1" smtClean="0"/>
              <a:t>&lt;</a:t>
            </a:r>
            <a:r>
              <a:rPr lang="en-US" sz="3600" smtClean="0"/>
              <a:t>!</a:t>
            </a:r>
            <a:r>
              <a:rPr lang="en-US" sz="3600" noProof="1" smtClean="0"/>
              <a:t>doctype&gt;</a:t>
            </a:r>
            <a:r>
              <a:rPr lang="en-US" sz="3600" smtClean="0"/>
              <a:t> Declaration</a:t>
            </a:r>
            <a:endParaRPr lang="en-US" sz="3600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Beginning of HTML document must have a document type declaration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It tells Web browsers how to handle the version of HTML you are writing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Possible versions: HTML 2.0, HTML 3.2, HTML 4.01, XHTML 1.0, XHTML 1.1, …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800" dirty="0" smtClean="0">
                <a:hlinkClick r:id="rId3"/>
              </a:rPr>
              <a:t>http://www.w3.org/QA/2002/04/Web-Quality</a:t>
            </a:r>
            <a:r>
              <a:rPr lang="en-US" sz="2800" dirty="0" smtClean="0"/>
              <a:t> 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95800"/>
            <a:ext cx="7996236" cy="590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XHTML is more strict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properly nested (HTML allows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&lt;b&gt;&lt;i&gt;text&lt;/b&gt;&lt;/i&gt;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and attribute names must be written in lower case, attribute values must be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"</a:t>
            </a:r>
            <a:r>
              <a:rPr lang="en-US" dirty="0" smtClean="0"/>
              <a:t> (HTML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' '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Browsers load XHTML faster than HTML and valid code faster than invalid</a:t>
            </a:r>
            <a:endParaRPr lang="bg-BG" dirty="0" smtClean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elements called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When writing XHTML, must define a namespace</a:t>
            </a:r>
            <a:endParaRPr lang="en-US" sz="2800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882692" name="Rectangle 4"/>
          <p:cNvSpPr>
            <a:spLocks noChangeArrowheads="1"/>
          </p:cNvSpPr>
          <p:nvPr/>
        </p:nvSpPr>
        <p:spPr bwMode="auto">
          <a:xfrm>
            <a:off x="615952" y="2775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994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51378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Starts after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Contains mandatory single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800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Can contain multiple nested tags, e. g.: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 comments 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Use to give a title to the Web page window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57400" y="3479799"/>
            <a:ext cx="5105400" cy="1473201"/>
          </a:xfrm>
          <a:prstGeom prst="roundRect">
            <a:avLst>
              <a:gd name="adj" fmla="val 6033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5952" y="2187071"/>
            <a:ext cx="7842248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Telerik Academy – Winter Season 2009/2010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2923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design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styles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Brewer"&gt;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url=http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&lt;/script&gt;</a:t>
            </a:r>
            <a:r>
              <a:rPr lang="en-US" dirty="0" smtClean="0"/>
              <a:t> tag is used to embed scripts into an HTML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Script are executed in the client's Web browser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JavaScript (it is not Java!)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VBScript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&lt;script&gt; Tag – Example</a:t>
            </a:r>
            <a:endParaRPr lang="bg-BG" dirty="0" smtClean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076265"/>
            <a:ext cx="7850187" cy="53245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p&gt;&lt;b&gt;Hello World!&lt;\/b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5410200" y="1096754"/>
            <a:ext cx="305117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4862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&lt;/style&gt;</a:t>
            </a:r>
            <a:r>
              <a:rPr lang="en-US" sz="3000" dirty="0" smtClean="0"/>
              <a:t> tag embeds formatting information (CSS styles) into a HTML page</a:t>
            </a:r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12pt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200%; float: left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uppercase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4006" y="4332714"/>
            <a:ext cx="371659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1"/>
            <a:ext cx="8610600" cy="57546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Structural components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Internet – provides data transfer based on TCP and HTTP protocols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Clients (Web browsers) – display Web content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/>
              <a:t>Web servers – Apache, IIS, </a:t>
            </a:r>
            <a:r>
              <a:rPr lang="en-US" sz="2800" dirty="0" smtClean="0"/>
              <a:t>Tomcat, etc.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3000" dirty="0"/>
              <a:t>Semantic components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sz="2800" dirty="0"/>
              <a:t>yper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ext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ransfer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sz="2800" dirty="0"/>
              <a:t>rotocol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HTTP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sz="2800" dirty="0"/>
              <a:t>yper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sz="2800" dirty="0"/>
              <a:t>ext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/>
              <a:t>arkup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2800" dirty="0"/>
              <a:t>anguage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sz="2800" dirty="0"/>
              <a:t>niform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2800" dirty="0"/>
              <a:t>ocator (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URL</a:t>
            </a:r>
            <a:r>
              <a:rPr lang="en-US" sz="2800" dirty="0"/>
              <a:t>) 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sz="2600" dirty="0"/>
              <a:t>niform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sz="2600" dirty="0"/>
              <a:t>esource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sz="2600" dirty="0"/>
              <a:t>dentifiers (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URIs</a:t>
            </a:r>
            <a:r>
              <a:rPr lang="en-US" sz="26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12775" y="2895600"/>
            <a:ext cx="7921625" cy="27821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BASD Logo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GIF </a:t>
            </a: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with transparent background)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alt="BASD 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BASD official Web 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href="http://www.devbg.org/"&gt;BASD Home&lt;/a&gt;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12775" y="3657600"/>
            <a:ext cx="7921625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title&gt;Test page&lt;/title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Web page body!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&lt;body&gt; Section: Attributes</a:t>
            </a:r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8716962" cy="524192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tag has the following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 smtClean="0"/>
          </a:p>
          <a:p>
            <a:pPr>
              <a:spcBef>
                <a:spcPts val="24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03213" name="Group 45"/>
          <p:cNvGraphicFramePr>
            <a:graphicFrameLocks noGrp="1"/>
          </p:cNvGraphicFramePr>
          <p:nvPr>
            <p:ph sz="half" idx="2"/>
          </p:nvPr>
        </p:nvGraphicFramePr>
        <p:xfrm>
          <a:off x="838200" y="1828799"/>
          <a:ext cx="7391400" cy="2438401"/>
        </p:xfrm>
        <a:graphic>
          <a:graphicData uri="http://schemas.openxmlformats.org/drawingml/2006/table">
            <a:tbl>
              <a:tblPr/>
              <a:tblGrid>
                <a:gridCol w="2027870"/>
                <a:gridCol w="3762766"/>
                <a:gridCol w="1600764"/>
              </a:tblGrid>
              <a:tr h="4672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background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image file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URL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9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bgcolor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Background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74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text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Default text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51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6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vlink 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Visited hyperlink color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r>
                        <a:rPr kumimoji="1" lang="en-US" sz="24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color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"</a:t>
                      </a:r>
                      <a:endParaRPr kumimoji="1" lang="en-US" sz="2400" b="1" i="0" u="none" strike="noStrike" cap="none" normalizeH="0" baseline="0" noProof="1" smtClean="0">
                        <a:ln>
                          <a:noFill/>
                        </a:ln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330200" y="5867400"/>
            <a:ext cx="7626350" cy="40011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</a:pPr>
            <a:r>
              <a:rPr kumimoji="0" lang="en-US" sz="20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* For color codes, see </a:t>
            </a:r>
            <a:r>
              <a:rPr kumimoji="0" lang="en-US" sz="2000" b="1" dirty="0">
                <a:solidFill>
                  <a:schemeClr val="tx1"/>
                </a:solidFill>
                <a:hlinkClick r:id="rId3"/>
              </a:rPr>
              <a:t>www.webreference.com/html/tools/colorizer/</a:t>
            </a:r>
            <a:r>
              <a:rPr kumimoji="0" lang="en-US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03207" name="Rectangle 39"/>
          <p:cNvSpPr>
            <a:spLocks noChangeArrowheads="1"/>
          </p:cNvSpPr>
          <p:nvPr/>
        </p:nvSpPr>
        <p:spPr bwMode="auto">
          <a:xfrm>
            <a:off x="539750" y="5181600"/>
            <a:ext cx="807085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background="texture.gif" text="#238E23"&gt;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Styling without CSS</a:t>
            </a: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4679950" cy="54863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can be formatted as headings or regular paragraph text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Use these consistently!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&lt;p&gt;&lt;/p&gt;</a:t>
            </a:r>
            <a:r>
              <a:rPr lang="en-US" dirty="0" smtClean="0"/>
              <a:t> by default doubles the spaces after each paragraph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is weird: the trailing “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 smtClean="0"/>
              <a:t>” makes it XHTML compliant</a:t>
            </a:r>
          </a:p>
        </p:txBody>
      </p:sp>
      <p:graphicFrame>
        <p:nvGraphicFramePr>
          <p:cNvPr id="907300" name="Group 36"/>
          <p:cNvGraphicFramePr>
            <a:graphicFrameLocks noGrp="1"/>
          </p:cNvGraphicFramePr>
          <p:nvPr>
            <p:ph sz="half" idx="2"/>
          </p:nvPr>
        </p:nvGraphicFramePr>
        <p:xfrm>
          <a:off x="5181600" y="2819400"/>
          <a:ext cx="3429000" cy="3531108"/>
        </p:xfrm>
        <a:graphic>
          <a:graphicData uri="http://schemas.openxmlformats.org/drawingml/2006/table">
            <a:tbl>
              <a:tblPr/>
              <a:tblGrid>
                <a:gridCol w="1600200"/>
                <a:gridCol w="1828800"/>
              </a:tblGrid>
              <a:tr h="516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3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&lt;h1&gt;&lt;/h1&gt;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1</a:t>
                      </a:r>
                      <a:endParaRPr kumimoji="1" lang="en-US" sz="2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&lt;h2&gt;&lt;/h2&gt;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9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&lt;h3&gt;&lt;/h3&gt;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8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&lt;h4&gt;&lt;/h4&gt;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&lt;h5&gt;&lt;/h5&gt;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&lt;h6&gt;&lt;/h6&gt;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Heading 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&lt;p&gt;&lt;/p&gt;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Paragraph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24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&lt;br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/&gt;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Line break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0" y="1066800"/>
            <a:ext cx="381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9088" lvl="0" indent="-319088" eaLnBrk="0" hangingPunct="0"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defRPr/>
            </a:pPr>
            <a:r>
              <a:rPr lang="en-US" sz="3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styles of heading are available:</a:t>
            </a:r>
            <a:endParaRPr lang="en-US" sz="3200" b="1" dirty="0" smtClean="0">
              <a:solidFill>
                <a:srgbClr val="CCFF66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227014" y="914400"/>
            <a:ext cx="8688386" cy="56477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title&gt;Svetlin Nakov&lt;/title&gt;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bgcolor="black" text="white" link="red" vlink="blue"&gt;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preformatted.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791954"/>
            <a:ext cx="3124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19800" y="791954"/>
            <a:ext cx="31242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27014" y="914400"/>
            <a:ext cx="8688386" cy="56477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"-//W3C//DTD XHTML 1.0 Transitional//EN"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title&gt;Svetlin Nakov&lt;/title&gt;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bgcolor="black" text="white" link="red" vlink="blue"&gt;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preformatted.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1219200"/>
            <a:ext cx="4362450" cy="485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type="body"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463550" y="1752600"/>
            <a:ext cx="82232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463550" y="5312324"/>
            <a:ext cx="8223250" cy="783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Using an image as a link button: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 the same server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 the subdirectory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dirty="0" smtClean="0"/>
              <a:t> of the parent directory: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743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791200"/>
            <a:ext cx="7773988" cy="7507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5340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Clients use Web browser application to request resources from the Web servers via HTTP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Resources have unique URL address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Servers </a:t>
            </a:r>
            <a:r>
              <a:rPr lang="en-US" sz="3000" dirty="0" smtClean="0"/>
              <a:t>send the requested resource as a response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Or </a:t>
            </a:r>
            <a:r>
              <a:rPr lang="en-US" sz="2800" dirty="0" smtClean="0"/>
              <a:t>reply with an </a:t>
            </a:r>
            <a:r>
              <a:rPr lang="en-US" sz="2800" dirty="0"/>
              <a:t>error message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Web pages are resources in WWW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HTML </a:t>
            </a:r>
            <a:r>
              <a:rPr lang="en-US" sz="2800" dirty="0"/>
              <a:t>text, graphics, </a:t>
            </a:r>
            <a:r>
              <a:rPr lang="en-US" sz="2800" dirty="0" smtClean="0"/>
              <a:t>animations </a:t>
            </a:r>
            <a:r>
              <a:rPr lang="en-US" sz="2800" dirty="0"/>
              <a:t>and other files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Web sites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Web sites are sets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sz="3000" dirty="0" smtClean="0"/>
              <a:t>Link to a specific </a:t>
            </a:r>
            <a:r>
              <a:rPr lang="en-US" sz="3000" dirty="0" smtClean="0"/>
              <a:t>location </a:t>
            </a:r>
            <a:r>
              <a:rPr lang="en-US" sz="3000" dirty="0" smtClean="0"/>
              <a:t>in another document:</a:t>
            </a:r>
            <a:endParaRPr lang="bg-BG" sz="3000" dirty="0" smtClean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name="section1"&gt;Introduction&lt;/a&gt;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name="section3.1.1"&gt;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</a:t>
            </a:r>
            <a:endParaRPr lang="bg-BG" smtClean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1295400"/>
            <a:ext cx="2971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border="0"/&gt;&lt;/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&lt;br/&gt;</a:t>
            </a: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Hyperlinks – Example (2)</a:t>
            </a:r>
            <a:endParaRPr lang="bg-BG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200" y="1581108"/>
            <a:ext cx="3987800" cy="481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52600" y="1295400"/>
            <a:ext cx="29718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name="section1"&gt;Introduction&lt;/a&gt;&lt;/h2&gt;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&lt;h2&gt;&lt;a name="section2"&gt;Some background&lt;/a&gt;&lt;/h2&gt;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&lt;h3&gt;&lt;a name="section2.1"&gt;Project History&lt;/a&gt;&lt;/h3&gt;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07951"/>
            <a:ext cx="3886200" cy="484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33800" y="1200013"/>
            <a:ext cx="5105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100" dirty="0" smtClean="0"/>
              <a:t>Images: </a:t>
            </a:r>
            <a:r>
              <a:rPr lang="en-US" sz="4100" noProof="1" smtClean="0"/>
              <a:t>&lt;img&gt;</a:t>
            </a:r>
            <a:r>
              <a:rPr lang="en-US" sz="4100" dirty="0" smtClean="0"/>
              <a:t> tag</a:t>
            </a: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1" y="838200"/>
            <a:ext cx="8678862" cy="5715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Add an image: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There are a number of attributes: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 smtClean="0"/>
              <a:t>Example:</a:t>
            </a: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sz="half" idx="2"/>
          </p:nvPr>
        </p:nvGraphicFramePr>
        <p:xfrm>
          <a:off x="457200" y="2798064"/>
          <a:ext cx="8229600" cy="2459736"/>
        </p:xfrm>
        <a:graphic>
          <a:graphicData uri="http://schemas.openxmlformats.org/drawingml/2006/table">
            <a:tbl>
              <a:tblPr/>
              <a:tblGrid>
                <a:gridCol w="1443345"/>
                <a:gridCol w="678625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align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Text alignment: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bottom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middle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, 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top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457200" y="15164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457200" y="6012257"/>
            <a:ext cx="82296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src="./php-logo.png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logo" border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</a:t>
            </a:r>
            <a:r>
              <a:rPr lang="en-US" dirty="0" smtClean="0"/>
              <a:t>: Changes font style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 With CSS, there is no reason to use this tag</a:t>
            </a: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5422" y="2087354"/>
            <a:ext cx="18099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1066799"/>
            <a:ext cx="31718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Ordered Lists: </a:t>
            </a:r>
            <a:r>
              <a:rPr lang="en-US" noProof="1" smtClean="0"/>
              <a:t>&lt;ol&gt;</a:t>
            </a:r>
            <a:r>
              <a:rPr lang="en-US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32385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7088188" y="4217988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793820" y="3886199"/>
            <a:ext cx="4540180" cy="98725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232298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4" y="3886201"/>
            <a:ext cx="2303585" cy="11580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380288" y="3886201"/>
            <a:ext cx="163512" cy="330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984440" y="4225926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smtClean="0"/>
              <a:t>u</a:t>
            </a:r>
            <a:r>
              <a:rPr lang="en-US" sz="3900" noProof="1" smtClean="0"/>
              <a:t>l&gt;</a:t>
            </a:r>
            <a:r>
              <a:rPr lang="en-US" sz="390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noProof="1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dirty="0" smtClean="0">
              <a:solidFill>
                <a:srgbClr val="426790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892176" y="4572000"/>
            <a:ext cx="403224" cy="304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780504" y="4495800"/>
            <a:ext cx="1447800" cy="5434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572000"/>
            <a:ext cx="818104" cy="4672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066799"/>
            <a:ext cx="8610600" cy="55054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Client’s browser renders Web pages returned by the Web servers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Pages are </a:t>
            </a:r>
            <a:r>
              <a:rPr lang="en-US" sz="2800" dirty="0" smtClean="0"/>
              <a:t>in HTML </a:t>
            </a:r>
            <a:r>
              <a:rPr lang="en-US" sz="2800" dirty="0"/>
              <a:t>(Hyper Text Markup Language)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Browsers shows the text, graphics and sounds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pages contain hyperlinks </a:t>
            </a:r>
            <a:r>
              <a:rPr lang="en-US" sz="2800" dirty="0" smtClean="0"/>
              <a:t>to other </a:t>
            </a:r>
            <a:r>
              <a:rPr lang="en-US" sz="2800" dirty="0"/>
              <a:t>pages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entire WWW system runs over standard networking protocols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TCP/IP, DNS, HTTP, …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HTTP protocol is fundamental for WWW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Renders without bullets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&lt;dd&gt;A markup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lang…&lt;/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9983" y="1517510"/>
            <a:ext cx="3642288" cy="488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>
              <a:lnSpc>
                <a:spcPts val="4000"/>
              </a:lnSpc>
              <a:defRPr/>
            </a:pPr>
            <a:r>
              <a:rPr lang="en-US" sz="4000" dirty="0" smtClean="0"/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533400" y="1066800"/>
            <a:ext cx="8077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</a:t>
            </a:r>
            <a:r>
              <a:rPr lang="en-US" smtClean="0"/>
              <a:t>– Example (2)</a:t>
            </a:r>
            <a:endParaRPr lang="bg-BG" dirty="0" smtClean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&lt;title&gt;Special HTML Characters Example&lt;/title&gt;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&lt;p&gt;© 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act as if there is a break before and after them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inline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lnSpc>
                <a:spcPct val="100000"/>
              </a:lnSpc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align="center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="font-size:24; 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1550" y="1828800"/>
            <a:ext cx="37528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Inline style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1" y="2514600"/>
            <a:ext cx="2752724" cy="190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" y="3124200"/>
            <a:ext cx="51816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626" y="4038600"/>
            <a:ext cx="3063774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416" y="4038600"/>
            <a:ext cx="20771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21812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603760">
            <a:off x="5166623" y="593157"/>
            <a:ext cx="2573820" cy="271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Tables are losing favor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, with the CSS revolution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Main Components of WWW: URL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Uniform Resource Locator (URL)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Unique resource location in WWW, e.g.</a:t>
            </a:r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000" dirty="0"/>
              <a:t>It is just a formatted string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with server (e.g.,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, ...)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Name of the server or IP address (e.g.,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www.telerik.com</a:t>
            </a:r>
            <a:r>
              <a:rPr lang="en-US" sz="2800" dirty="0" smtClean="0"/>
              <a:t>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Path and name of the resource (e.g.,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Parameters (optional, e.g.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?id=27&amp;lang=en</a:t>
            </a:r>
            <a:r>
              <a:rPr lang="en-US" sz="2800" dirty="0"/>
              <a:t>)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763588" y="2209800"/>
            <a:ext cx="7618412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http://www.telerik.com/academy/winter-2009-2010.aspx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4587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477000" y="1077754"/>
            <a:ext cx="2057400" cy="446246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  <a:buNone/>
              <a:defRPr/>
            </a:pPr>
            <a:r>
              <a:rPr lang="en-ZA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rbel"/>
                <a:sym typeface="Wingdings" pitchFamily="2" charset="2"/>
              </a:rPr>
              <a:t>tables.html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2603789"/>
            <a:ext cx="4800600" cy="3873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rows split into three sections: heading, body and footer, each containing table rows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Divides the table into semantic sections</a:t>
            </a:r>
            <a:endParaRPr lang="bg-BG" dirty="0" smtClean="0"/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Table sections: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smtClean="0"/>
              <a:t> </a:t>
            </a:r>
            <a:endParaRPr lang="bg-BG" smtClean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2800" y="1143000"/>
            <a:ext cx="38862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First comes the 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810000" y="2626808"/>
            <a:ext cx="3886200" cy="527804"/>
          </a:xfrm>
          <a:prstGeom prst="wedgeRoundRectCallout">
            <a:avLst>
              <a:gd name="adj1" fmla="val -100547"/>
              <a:gd name="adj2" fmla="val 626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Then comes the 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3962400"/>
            <a:ext cx="4419600" cy="527804"/>
          </a:xfrm>
          <a:prstGeom prst="wedgeRoundRectCallout">
            <a:avLst>
              <a:gd name="adj1" fmla="val -89406"/>
              <a:gd name="adj2" fmla="val 47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heading&lt;/td&gt;&lt;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heading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tr&gt;&lt;td&gt;Column footer&lt;/td&gt;&lt;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td&gt;Column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footer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1&lt;/td&gt;&lt;td&gt;Cell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3&lt;/td&gt;&lt;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4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648200" y="4869299"/>
            <a:ext cx="4038600" cy="1379101"/>
          </a:xfrm>
          <a:prstGeom prst="wedgeRoundRectCallout">
            <a:avLst>
              <a:gd name="adj1" fmla="val -52332"/>
              <a:gd name="adj2" fmla="val -9569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074" y="1685624"/>
            <a:ext cx="3743326" cy="296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511" y="2611956"/>
            <a:ext cx="33432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Cells Width</a:t>
            </a:r>
          </a:p>
        </p:txBody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Tables and cells can have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3000" dirty="0" smtClean="0"/>
              <a:t> attribute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Width can be given in pixels or percentages</a:t>
            </a:r>
          </a:p>
        </p:txBody>
      </p:sp>
      <p:sp>
        <p:nvSpPr>
          <p:cNvPr id="965636" name="Rectangle 4"/>
          <p:cNvSpPr>
            <a:spLocks noChangeArrowheads="1"/>
          </p:cNvSpPr>
          <p:nvPr/>
        </p:nvSpPr>
        <p:spPr bwMode="auto">
          <a:xfrm>
            <a:off x="536576" y="2776538"/>
            <a:ext cx="79978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border="1" width="100%" cellspacing="0"&gt;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&lt;td&gt;Left&lt;/td&gt;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 width="100%" align="center"&gt;Center&lt;/td&gt;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&lt;td&gt;Right&lt;/td&gt;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965639" name="Rectangle 7"/>
          <p:cNvSpPr>
            <a:spLocks noChangeArrowheads="1"/>
          </p:cNvSpPr>
          <p:nvPr/>
        </p:nvSpPr>
        <p:spPr bwMode="auto">
          <a:xfrm>
            <a:off x="477322" y="2209800"/>
            <a:ext cx="2646878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table-width.html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4453966"/>
            <a:ext cx="4114800" cy="209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21336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2133600"/>
            <a:ext cx="33528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lvl="0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the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7432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bgcolor="red"&gt;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bgcolor="yellow"&gt;First&lt;/td&gt;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bgcolor="yellow"&gt;Second&lt;/td&gt;&lt;/tr&gt;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bgcolor="yellow"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1738: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All other characters are escaped with the </a:t>
            </a:r>
            <a:r>
              <a:rPr lang="en-US" dirty="0" smtClean="0"/>
              <a:t>formula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 smtClean="0"/>
              <a:t>space </a:t>
            </a:r>
            <a:r>
              <a:rPr lang="en-US" dirty="0"/>
              <a:t>has decimal code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32</a:t>
            </a:r>
            <a:r>
              <a:rPr lang="en-US" dirty="0"/>
              <a:t>, in hex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/>
              <a:t>, so space in URL becomes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%20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Space 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533401" y="1600200"/>
            <a:ext cx="80772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6576" y="4158041"/>
            <a:ext cx="8074024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%[hex code of character in ISO-Latin character set]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="#42aad5"&gt;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bgcolor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="#79ccef"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99623"/>
            <a:ext cx="4873098" cy="362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828800"/>
            <a:ext cx="3352800" cy="4724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&lt;head&gt;&lt;title&gt;Colspan and Rowspan&lt;/title&gt;&lt;/head&gt;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border="1"&gt;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bgcolor="yellow"&gt;&lt;td&gt;Cell[1,1]&lt;/td&gt;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bgcolor="#FFCC66"&gt;&lt;td&gt;Cell[1,2]&lt;/td&gt;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 bgcolor="#CCCCFF"&gt;&lt;td&gt;Cell[1,3]&lt;/td&gt;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 (2)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7661" y="1752600"/>
            <a:ext cx="610867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517661" y="2565632"/>
            <a:ext cx="610867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172057"/>
            <a:ext cx="2273322" cy="2960916"/>
          </a:xfrm>
          <a:prstGeom prst="roundRect">
            <a:avLst>
              <a:gd name="adj" fmla="val 828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49193"/>
            <a:ext cx="1524000" cy="1311432"/>
          </a:xfrm>
          <a:prstGeom prst="roundRect">
            <a:avLst>
              <a:gd name="adj" fmla="val 851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13566">
            <a:off x="4996228" y="3366752"/>
            <a:ext cx="2922906" cy="326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74015"/>
            <a:ext cx="1574778" cy="1691617"/>
          </a:xfrm>
          <a:prstGeom prst="roundRect">
            <a:avLst>
              <a:gd name="adj" fmla="val 37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fields are single-line entry fields:</a:t>
            </a: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Text areas can contain multiple lines of text: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Hidden fields contain data not shown to user: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checkbox: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Create a radio button: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value="Sofia"&gt;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name="town" value="Varna"&gt;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Pull down menu (drop-down list):</a:t>
            </a:r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dirty="0" smtClean="0"/>
          </a:p>
          <a:p>
            <a:pPr>
              <a:lnSpc>
                <a:spcPct val="10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112603"/>
            <a:ext cx="78486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Now"&gt;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clears the form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instead of button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JavaScript, no default action</a:t>
            </a:r>
            <a:endParaRPr lang="bg-BG" sz="3000" dirty="0" smtClean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value="Clear the form"&gt;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value="simple button"&gt;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10936</Words>
  <Application>Microsoft Office PowerPoint</Application>
  <PresentationFormat>On-screen Show (4:3)</PresentationFormat>
  <Paragraphs>1828</Paragraphs>
  <Slides>122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Telerik Master Template</vt:lpstr>
      <vt:lpstr>Web Technologies Basics</vt:lpstr>
      <vt:lpstr>Table of Contents</vt:lpstr>
      <vt:lpstr>WWW and HTTP</vt:lpstr>
      <vt:lpstr>What is WWW?</vt:lpstr>
      <vt:lpstr>WWW Components</vt:lpstr>
      <vt:lpstr>WWW Infrastructure</vt:lpstr>
      <vt:lpstr>WWW Infrastructure (2)</vt:lpstr>
      <vt:lpstr>Main Components of WWW: URL</vt:lpstr>
      <vt:lpstr>URL Encoding</vt:lpstr>
      <vt:lpstr>Main Components of WWW: HTML</vt:lpstr>
      <vt:lpstr>Main Components of WWW: HTML</vt:lpstr>
      <vt:lpstr>HTML – Example</vt:lpstr>
      <vt:lpstr>Main Components of WWW: HTTP</vt:lpstr>
      <vt:lpstr>The HTTP Protocol</vt:lpstr>
      <vt:lpstr>HTTP: Request-Response Protocol</vt:lpstr>
      <vt:lpstr>Example: Hyper Text Transfer Protocol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– Example</vt:lpstr>
      <vt:lpstr>HTTP Response – Example</vt:lpstr>
      <vt:lpstr>HTTP Request Methods</vt:lpstr>
      <vt:lpstr>HTTP Response Codes</vt:lpstr>
      <vt:lpstr>Cookies</vt:lpstr>
      <vt:lpstr>HTTP Developer Tools</vt:lpstr>
      <vt:lpstr>HTML Basics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The &lt;!doctype&gt; Declaration</vt:lpstr>
      <vt:lpstr>HTML vs. XHTML</vt:lpstr>
      <vt:lpstr>XHTML vs. HTML (2)</vt:lpstr>
      <vt:lpstr>HTML Structure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&lt;body&gt; Section: Attributes</vt:lpstr>
      <vt:lpstr>Text Styling without CSS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Chars – Example</vt:lpstr>
      <vt:lpstr>Special Chars – Example (2)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</vt:lpstr>
      <vt:lpstr>Nested Tables</vt:lpstr>
      <vt:lpstr>Cells Width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Form Input Controls</vt:lpstr>
      <vt:lpstr>Other Form Controls</vt:lpstr>
      <vt:lpstr>Other Form Controls (2)</vt:lpstr>
      <vt:lpstr>Other Form Controls (3)</vt:lpstr>
      <vt:lpstr>HTML Forms – Example</vt:lpstr>
      <vt:lpstr>HTML Forms – Example (2)</vt:lpstr>
      <vt:lpstr>HTML Forms – Example (3)</vt:lpstr>
      <vt:lpstr>CSS</vt:lpstr>
      <vt:lpstr>CSS Introduction</vt:lpstr>
      <vt:lpstr>Style Sheets Syntax</vt:lpstr>
      <vt:lpstr>Style Sheets Syntax (2)</vt:lpstr>
      <vt:lpstr>Style Sheets Syntax (3)</vt:lpstr>
      <vt:lpstr>Style Sheets Syntax (4)</vt:lpstr>
      <vt:lpstr>Inline Styles</vt:lpstr>
      <vt:lpstr>Inline Styles: Example</vt:lpstr>
      <vt:lpstr>Inline Styles: Example (2)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Styles: Example</vt:lpstr>
      <vt:lpstr>External Styles: Example (2)</vt:lpstr>
      <vt:lpstr>External Styles: Example (3)</vt:lpstr>
      <vt:lpstr>External Styles: Example (4)</vt:lpstr>
      <vt:lpstr>Web Technologies Basics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Basics</dc:title>
  <dc:creator>Svetlin Nakov</dc:creator>
  <cp:lastModifiedBy>dminkov</cp:lastModifiedBy>
  <cp:revision>479</cp:revision>
  <dcterms:created xsi:type="dcterms:W3CDTF">2007-12-08T16:03:35Z</dcterms:created>
  <dcterms:modified xsi:type="dcterms:W3CDTF">2010-10-08T07:52:29Z</dcterms:modified>
</cp:coreProperties>
</file>